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57" r:id="rId3"/>
    <p:sldId id="299" r:id="rId4"/>
    <p:sldId id="294" r:id="rId5"/>
    <p:sldId id="293" r:id="rId6"/>
    <p:sldId id="295" r:id="rId7"/>
    <p:sldId id="296" r:id="rId8"/>
    <p:sldId id="300" r:id="rId9"/>
    <p:sldId id="297" r:id="rId10"/>
    <p:sldId id="298" r:id="rId11"/>
    <p:sldId id="259" r:id="rId12"/>
    <p:sldId id="285" r:id="rId13"/>
    <p:sldId id="291" r:id="rId14"/>
  </p:sldIdLst>
  <p:sldSz cx="7620000" cy="5715000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4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C307E"/>
    <a:srgbClr val="71B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79218" autoAdjust="0"/>
  </p:normalViewPr>
  <p:slideViewPr>
    <p:cSldViewPr>
      <p:cViewPr varScale="1">
        <p:scale>
          <a:sx n="104" d="100"/>
          <a:sy n="104" d="100"/>
        </p:scale>
        <p:origin x="1710" y="96"/>
      </p:cViewPr>
      <p:guideLst>
        <p:guide orient="horz" pos="1800"/>
        <p:guide pos="24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37F90C3D-0439-41C6-B57D-08F5DEBFE464}" type="datetimeFigureOut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3671634-3CF1-4638-ACF4-92CFEED7FC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70395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-72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038600" y="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-72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46949449-72F2-400F-B8A9-45018BD9D1A3}" type="datetimeFigureOut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4100" name="Placeholder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1400" y="762000"/>
            <a:ext cx="5080000" cy="381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876800"/>
            <a:ext cx="5257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58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5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-72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38600" y="975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596FCD6-EBCD-498A-8843-0221F7EF8A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9200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72" charset="0"/>
        <a:ea typeface="ＭＳ Ｐゴシック" pitchFamily="34" charset="-128"/>
        <a:cs typeface="ＭＳ Ｐゴシック" pitchFamily="-7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72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72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72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72" charset="0"/>
        <a:ea typeface="ＭＳ Ｐゴシック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1400" y="762000"/>
            <a:ext cx="5080000" cy="3810000"/>
          </a:xfrm>
          <a:ln/>
        </p:spPr>
      </p:sp>
      <p:sp>
        <p:nvSpPr>
          <p:cNvPr id="7171" name="Placeholder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77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98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70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2638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98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70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42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143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BB1A26-0FC6-483F-B80F-75B3326EBF2B}" type="slidenum">
              <a:rPr lang="en-GB" altLang="en-US"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8132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B74E91B-B134-43D2-A642-BEC5271735E1}" type="slidenum">
              <a:rPr lang="en-GB" altLang="en-US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421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B74E91B-B134-43D2-A642-BEC5271735E1}" type="slidenum">
              <a:rPr lang="en-GB" altLang="en-US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5097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96FCD6-EBCD-498A-8843-0221F7EF8A1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0075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41400" y="762000"/>
            <a:ext cx="5080000" cy="3810000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91CB877-C692-4726-BFF9-582E9EA9447D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7387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41400" y="762000"/>
            <a:ext cx="5080000" cy="3810000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4588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1788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60575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77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49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321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93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A3443C-6405-4651-B998-0766AEB5E774}" type="slidenum">
              <a:rPr lang="en-GB" altLang="en-US" smtClean="0"/>
              <a:pPr>
                <a:spcBef>
                  <a:spcPct val="0"/>
                </a:spcBef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3042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41400" y="762000"/>
            <a:ext cx="5080000" cy="3810000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Calibri" panose="020F0502020204030204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4588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1788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60575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77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49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321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9375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87D97B-98C2-4F21-8FA6-373FBB49E25F}" type="slidenum">
              <a:rPr lang="en-GB" altLang="en-US" smtClean="0"/>
              <a:pPr>
                <a:spcBef>
                  <a:spcPct val="0"/>
                </a:spcBef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2638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32" descr="Powerpoint brand header slid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7620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775362"/>
            <a:ext cx="6477000" cy="12250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38500"/>
            <a:ext cx="5334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8D48B-C6F4-4DB0-A16F-BF8222033A9E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C753A-8BE9-4FEE-BE7F-9CE03703D27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7441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573" y="4000500"/>
            <a:ext cx="4572000" cy="472282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93573" y="510646"/>
            <a:ext cx="4572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73" y="4472782"/>
            <a:ext cx="4572000" cy="67071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F7207-75AD-4B3E-800B-7338D8E73CD9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DEB80-794F-4320-B368-A4C29C0FE5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823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B80DF-F429-4182-868A-1ADBF4516D84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338B7-0282-4B65-8FA9-6B9F0678435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193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24500" y="228873"/>
            <a:ext cx="17145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1" y="228873"/>
            <a:ext cx="50165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5D7D3-0262-4154-BEBE-1B3A8DF37227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6AFDF-B37C-4A16-83DC-7D077F6AE14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5142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32" descr="Powerpoint brand header slid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7620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775362"/>
            <a:ext cx="6477000" cy="12250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38500"/>
            <a:ext cx="5334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8E30A-16A9-41B2-8456-52A26AA36B02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D3509-3132-465E-9857-7A91E3DC45C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5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3F821-24C6-48CD-9854-4DA8F356B523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36B7C-9F54-4A3F-8883-2B829733C1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518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928" y="3672424"/>
            <a:ext cx="6477000" cy="113506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928" y="2422261"/>
            <a:ext cx="6477000" cy="1250156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9F1E8-3DCB-4A1F-A176-9AAA5C619E46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2770-C685-446C-864C-152B2E5F8A7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8837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33504"/>
            <a:ext cx="3365500" cy="37716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3501" y="1333504"/>
            <a:ext cx="3365500" cy="37716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3DF4C-85CA-451B-B190-E8418A9CFFE3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49F94-7C22-4855-BA27-67B50722E5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157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279265"/>
            <a:ext cx="3366824" cy="53313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1812396"/>
            <a:ext cx="3366824" cy="329274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70858" y="1279265"/>
            <a:ext cx="3368146" cy="53313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70858" y="1812396"/>
            <a:ext cx="3368146" cy="329274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45596-6122-4FFF-8533-F33E75118089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3424-2B52-4FC0-9FB0-0764B597A3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51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5EA83-CFE6-4FA3-A65C-1876B25763AF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1B84-740D-4C2F-B97F-D342D59362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034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C95BC-52FA-400E-B3B5-65E57018F66F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21845-7F1B-4228-9C21-96E44F6931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3873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227546"/>
            <a:ext cx="2506928" cy="968375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9210" y="227546"/>
            <a:ext cx="4259792" cy="487759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1" y="1195920"/>
            <a:ext cx="2506928" cy="390921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DE86B-2C27-4377-83AB-C3FFF7009CF0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83FBE-55ED-4396-B27B-AE0A34DEB0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3010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Small-logo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8"/>
            <a:ext cx="7620000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057276"/>
            <a:ext cx="68580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1" y="5297488"/>
            <a:ext cx="1777604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E085A9F2-DFC6-4FBF-A828-CC5EFA393E50}" type="datetimeFigureOut">
              <a:rPr lang="en-GB"/>
              <a:pPr>
                <a:defRPr/>
              </a:pPr>
              <a:t>09/07/2020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03898" y="5297488"/>
            <a:ext cx="2412206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61399" y="5297488"/>
            <a:ext cx="1777603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8E59190-BACA-49A6-9A75-D4E6D1F65C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1" name="Picture 8" descr="Powerpoint slid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338"/>
            <a:ext cx="685800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Title Placeholder 2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6858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kern="1200">
          <a:solidFill>
            <a:srgbClr val="1C307E"/>
          </a:solidFill>
          <a:latin typeface="Verdana"/>
          <a:ea typeface="ＭＳ Ｐゴシック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>
          <a:solidFill>
            <a:srgbClr val="1C307E"/>
          </a:solidFill>
          <a:latin typeface="Verdana" charset="0"/>
          <a:ea typeface="ＭＳ Ｐゴシック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>
          <a:solidFill>
            <a:srgbClr val="1C307E"/>
          </a:solidFill>
          <a:latin typeface="Verdana" charset="0"/>
          <a:ea typeface="ＭＳ Ｐゴシック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>
          <a:solidFill>
            <a:srgbClr val="1C307E"/>
          </a:solidFill>
          <a:latin typeface="Verdana" charset="0"/>
          <a:ea typeface="ＭＳ Ｐゴシック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>
          <a:solidFill>
            <a:srgbClr val="1C307E"/>
          </a:solidFill>
          <a:latin typeface="Verdana" charset="0"/>
          <a:ea typeface="ＭＳ Ｐゴシック" pitchFamily="34" charset="-128"/>
          <a:cs typeface="MS PGothic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q"/>
        <a:defRPr sz="1800" kern="1200">
          <a:solidFill>
            <a:srgbClr val="1C307E"/>
          </a:solidFill>
          <a:latin typeface="Verdana"/>
          <a:ea typeface="ＭＳ Ｐゴシック" pitchFamily="34" charset="-128"/>
          <a:cs typeface="MS PGothic" charset="0"/>
        </a:defRPr>
      </a:lvl1pPr>
      <a:lvl2pPr marL="600075" indent="-257175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500" kern="1200">
          <a:solidFill>
            <a:srgbClr val="1C307E"/>
          </a:solidFill>
          <a:latin typeface="Verdana"/>
          <a:ea typeface="ＭＳ Ｐゴシック" pitchFamily="34" charset="-128"/>
          <a:cs typeface="MS PGothic" charset="0"/>
        </a:defRPr>
      </a:lvl2pPr>
      <a:lvl3pPr marL="942975" indent="-257175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kern="1200">
          <a:solidFill>
            <a:srgbClr val="1C307E"/>
          </a:solidFill>
          <a:latin typeface="Verdana"/>
          <a:ea typeface="ＭＳ Ｐゴシック" pitchFamily="34" charset="-128"/>
          <a:cs typeface="MS PGothic" charset="0"/>
        </a:defRPr>
      </a:lvl3pPr>
      <a:lvl4pPr marL="12858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rgbClr val="1C307E"/>
          </a:solidFill>
          <a:latin typeface="Verdana"/>
          <a:ea typeface="ＭＳ Ｐゴシック" pitchFamily="34" charset="-128"/>
          <a:cs typeface="MS PGothic" charset="0"/>
        </a:defRPr>
      </a:lvl4pPr>
      <a:lvl5pPr marL="1371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rgbClr val="1C307E"/>
          </a:solidFill>
          <a:latin typeface="Verdana"/>
          <a:ea typeface="ＭＳ Ｐゴシック" pitchFamily="34" charset="-128"/>
          <a:cs typeface="MS PGothic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839391" y="2047875"/>
            <a:ext cx="4429125" cy="0"/>
          </a:xfrm>
          <a:prstGeom prst="line">
            <a:avLst/>
          </a:prstGeom>
          <a:ln w="12700" cmpd="sng">
            <a:solidFill>
              <a:srgbClr val="1C3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7" name="Title 6"/>
          <p:cNvSpPr>
            <a:spLocks noGrp="1"/>
          </p:cNvSpPr>
          <p:nvPr>
            <p:ph type="ctrTitle"/>
          </p:nvPr>
        </p:nvSpPr>
        <p:spPr>
          <a:xfrm>
            <a:off x="785814" y="877491"/>
            <a:ext cx="6318647" cy="1170384"/>
          </a:xfrm>
        </p:spPr>
        <p:txBody>
          <a:bodyPr anchor="b"/>
          <a:lstStyle/>
          <a:p>
            <a:pPr eaLnBrk="1" hangingPunct="1"/>
            <a:r>
              <a:rPr lang="en-GB" altLang="en-US" dirty="0">
                <a:solidFill>
                  <a:srgbClr val="71B82D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Wave Energy Scotland</a:t>
            </a:r>
          </a:p>
        </p:txBody>
      </p:sp>
      <p:sp>
        <p:nvSpPr>
          <p:cNvPr id="6148" name="Subtitle 7"/>
          <p:cNvSpPr txBox="1">
            <a:spLocks/>
          </p:cNvSpPr>
          <p:nvPr/>
        </p:nvSpPr>
        <p:spPr bwMode="auto">
          <a:xfrm>
            <a:off x="791766" y="3181350"/>
            <a:ext cx="4800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anose="05000000000000000000" pitchFamily="2" charset="2"/>
              <a:buChar char="q"/>
              <a:defRPr sz="24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1500" dirty="0">
                <a:cs typeface="Arial" panose="020B0604020202020204" pitchFamily="34" charset="0"/>
              </a:rPr>
              <a:t>Brokerage Event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1500" dirty="0">
                <a:cs typeface="Arial" panose="020B0604020202020204" pitchFamily="34" charset="0"/>
              </a:rPr>
              <a:t>9</a:t>
            </a:r>
            <a:r>
              <a:rPr lang="en-GB" altLang="en-US" sz="1500" baseline="30000" dirty="0">
                <a:cs typeface="Arial" panose="020B0604020202020204" pitchFamily="34" charset="0"/>
              </a:rPr>
              <a:t>th</a:t>
            </a:r>
            <a:r>
              <a:rPr lang="en-GB" altLang="en-US" sz="1500" dirty="0">
                <a:cs typeface="Arial" panose="020B0604020202020204" pitchFamily="34" charset="0"/>
              </a:rPr>
              <a:t> August 2016</a:t>
            </a:r>
          </a:p>
        </p:txBody>
      </p:sp>
      <p:sp>
        <p:nvSpPr>
          <p:cNvPr id="6149" name="Title 6"/>
          <p:cNvSpPr txBox="1">
            <a:spLocks/>
          </p:cNvSpPr>
          <p:nvPr/>
        </p:nvSpPr>
        <p:spPr bwMode="auto">
          <a:xfrm>
            <a:off x="785814" y="2398820"/>
            <a:ext cx="5112418" cy="43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Font typeface="Wingdings" panose="05000000000000000000" pitchFamily="2" charset="2"/>
              <a:buChar char="q"/>
              <a:defRPr sz="24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100" dirty="0">
                <a:solidFill>
                  <a:srgbClr val="71B82D"/>
                </a:solidFill>
                <a:cs typeface="Arial" panose="020B0604020202020204" pitchFamily="34" charset="0"/>
              </a:rPr>
              <a:t>Structural Materials and Manufacturing Processes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 txBox="1">
            <a:spLocks/>
          </p:cNvSpPr>
          <p:nvPr/>
        </p:nvSpPr>
        <p:spPr bwMode="auto">
          <a:xfrm>
            <a:off x="723900" y="885825"/>
            <a:ext cx="61722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q"/>
              <a:defRPr sz="24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100" dirty="0"/>
              <a:t>Questions through PCS, please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+mn-cs"/>
              </a:rPr>
              <a:t>WEC Structures</a:t>
            </a:r>
          </a:p>
        </p:txBody>
      </p:sp>
      <p:pic>
        <p:nvPicPr>
          <p:cNvPr id="18435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076" y="1688827"/>
            <a:ext cx="1315735" cy="101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527" y="2850087"/>
            <a:ext cx="1326854" cy="10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951" y="4009628"/>
            <a:ext cx="1345385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52" y="1849388"/>
            <a:ext cx="4534210" cy="224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7"/>
          <p:cNvSpPr>
            <a:spLocks noGrp="1"/>
          </p:cNvSpPr>
          <p:nvPr>
            <p:ph idx="1"/>
          </p:nvPr>
        </p:nvSpPr>
        <p:spPr>
          <a:xfrm>
            <a:off x="677467" y="1327547"/>
            <a:ext cx="4572693" cy="3509963"/>
          </a:xfrm>
        </p:spPr>
        <p:txBody>
          <a:bodyPr/>
          <a:lstStyle/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r>
              <a:rPr lang="en-GB" altLang="en-US" sz="1600" dirty="0">
                <a:latin typeface="Verdana" panose="020B0604030504040204" pitchFamily="34" charset="0"/>
                <a:cs typeface="Arial" panose="020B0604020202020204" pitchFamily="34" charset="0"/>
              </a:rPr>
              <a:t>Structural materials, coatings and manufacturing processes</a:t>
            </a: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endParaRPr lang="en-GB" altLang="en-US" sz="1600" dirty="0"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r>
              <a:rPr lang="en-GB" altLang="en-US" sz="1600" dirty="0">
                <a:latin typeface="Verdana" panose="020B0604030504040204" pitchFamily="34" charset="0"/>
                <a:cs typeface="Arial" panose="020B0604020202020204" pitchFamily="34" charset="0"/>
              </a:rPr>
              <a:t>Structural forces and stresses for wave energy devices</a:t>
            </a: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endParaRPr lang="en-GB" altLang="en-US" sz="1600" dirty="0"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r>
              <a:rPr lang="en-GB" altLang="en-US" sz="1600" dirty="0">
                <a:latin typeface="Verdana" panose="020B0604030504040204" pitchFamily="34" charset="0"/>
                <a:cs typeface="Arial" panose="020B0604020202020204" pitchFamily="34" charset="0"/>
              </a:rPr>
              <a:t>Application of technology, knowledge and practice  from other sectors</a:t>
            </a: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endParaRPr lang="en-GB" altLang="en-US" sz="1600" dirty="0"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r>
              <a:rPr lang="en-GB" altLang="en-US" sz="1600" dirty="0">
                <a:latin typeface="Verdana" panose="020B0604030504040204" pitchFamily="34" charset="0"/>
                <a:cs typeface="Arial" panose="020B0604020202020204" pitchFamily="34" charset="0"/>
              </a:rPr>
              <a:t>Functionality requirements and inputs for wave energy control systems</a:t>
            </a: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endParaRPr lang="en-GB" altLang="en-US" sz="1600" dirty="0"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294668" lvl="2" indent="-285739" eaLnBrk="1" hangingPunct="1">
              <a:buFont typeface="Calibri" panose="020F0502020204030204" pitchFamily="34" charset="0"/>
              <a:buAutoNum type="arabicPeriod"/>
              <a:defRPr/>
            </a:pPr>
            <a:r>
              <a:rPr lang="en-GB" altLang="en-US" sz="1600" dirty="0">
                <a:latin typeface="Verdana" panose="020B0604030504040204" pitchFamily="34" charset="0"/>
                <a:cs typeface="Arial" panose="020B0604020202020204" pitchFamily="34" charset="0"/>
              </a:rPr>
              <a:t>Control options analysis – Control state-of-the-art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GB" altLang="en-US" sz="1600" dirty="0"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2532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209" y="1201317"/>
            <a:ext cx="923519" cy="7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634" y="2150647"/>
            <a:ext cx="932625" cy="71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81" y="3101278"/>
            <a:ext cx="945631" cy="70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81" y="4046705"/>
            <a:ext cx="945631" cy="69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81" y="4980428"/>
            <a:ext cx="945631" cy="61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6858000" cy="768350"/>
          </a:xfrm>
        </p:spPr>
        <p:txBody>
          <a:bodyPr/>
          <a:lstStyle/>
          <a:p>
            <a:r>
              <a:rPr lang="en-GB" altLang="en-US" dirty="0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Landscaping Projects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Agenda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97632" y="1489348"/>
            <a:ext cx="6960608" cy="3496725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600" dirty="0">
                <a:latin typeface="Verdana" panose="020B0604030504040204" pitchFamily="34" charset="0"/>
                <a:cs typeface="Verdana" panose="020B0604030504040204" pitchFamily="34" charset="0"/>
              </a:rPr>
              <a:t>						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753050"/>
              </p:ext>
            </p:extLst>
          </p:nvPr>
        </p:nvGraphicFramePr>
        <p:xfrm>
          <a:off x="381000" y="1489348"/>
          <a:ext cx="6858000" cy="287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2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1100 – 1130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Introduction to WES and this call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Tim Hurst &amp; Jonathan Hodges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1130 – 1200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Context - Materials in Wave Energy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Stuart Bradley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1200</a:t>
                      </a:r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 – 1230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Support</a:t>
                      </a:r>
                      <a:r>
                        <a:rPr lang="en-GB" sz="1400" b="0" kern="1200" baseline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 opportunities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Paul O’Brien</a:t>
                      </a:r>
                    </a:p>
                    <a:p>
                      <a:pPr marL="0" algn="l" defTabSz="685800" rtl="0" eaLnBrk="1" latinLnBrk="0" hangingPunct="1"/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  <a:p>
                      <a:pPr marL="0" algn="l" defTabSz="685800" rtl="0" eaLnBrk="1" latinLnBrk="0" hangingPunct="1"/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1230 </a:t>
                      </a:r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– 1330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Lunch and networking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  <a:p>
                      <a:pPr marL="0" algn="l" defTabSz="685800" rtl="0" eaLnBrk="1" latinLnBrk="0" hangingPunct="1"/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  <a:p>
                      <a:pPr marL="0" algn="l" defTabSz="685800" rtl="0" eaLnBrk="1" latinLnBrk="0" hangingPunct="1"/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1330</a:t>
                      </a:r>
                      <a:r>
                        <a:rPr lang="en-GB" altLang="en-US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 – </a:t>
                      </a: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1530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Networking</a:t>
                      </a:r>
                      <a:r>
                        <a:rPr lang="en-GB" sz="1400" b="0" kern="1200" baseline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 meetings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GB" sz="1400" b="0" kern="120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+mn-ea"/>
                          <a:cs typeface="Verdana" panose="020B0604030504040204" pitchFamily="34" charset="0"/>
                        </a:rPr>
                        <a:t>All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+mn-ea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4488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4582583" y="3923771"/>
            <a:ext cx="1324240" cy="79375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Stage 3</a:t>
            </a: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Introduction to WES	</a:t>
            </a: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 rot="16200000">
            <a:off x="4566709" y="500063"/>
            <a:ext cx="1001448" cy="2835010"/>
          </a:xfrm>
          <a:prstGeom prst="downArrow">
            <a:avLst>
              <a:gd name="adj1" fmla="val 50000"/>
              <a:gd name="adj2" fmla="val 6081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latin typeface="+mn-lt"/>
              <a:ea typeface="ＭＳ Ｐゴシック" pitchFamily="34" charset="-128"/>
            </a:endParaRPr>
          </a:p>
        </p:txBody>
      </p:sp>
      <p:sp>
        <p:nvSpPr>
          <p:cNvPr id="38" name="AutoShape 75"/>
          <p:cNvSpPr>
            <a:spLocks noChangeArrowheads="1"/>
          </p:cNvSpPr>
          <p:nvPr/>
        </p:nvSpPr>
        <p:spPr bwMode="auto">
          <a:xfrm>
            <a:off x="1259417" y="1460500"/>
            <a:ext cx="2341563" cy="334698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2000" dirty="0">
                <a:solidFill>
                  <a:schemeClr val="tx1"/>
                </a:solidFill>
              </a:rPr>
              <a:t>PTO</a:t>
            </a:r>
          </a:p>
        </p:txBody>
      </p:sp>
      <p:sp>
        <p:nvSpPr>
          <p:cNvPr id="39" name="AutoShape 75"/>
          <p:cNvSpPr>
            <a:spLocks noChangeArrowheads="1"/>
          </p:cNvSpPr>
          <p:nvPr/>
        </p:nvSpPr>
        <p:spPr bwMode="auto">
          <a:xfrm>
            <a:off x="1254126" y="1842824"/>
            <a:ext cx="2346854" cy="264583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2000" dirty="0">
                <a:solidFill>
                  <a:schemeClr val="tx1"/>
                </a:solidFill>
              </a:rPr>
              <a:t>Materials</a:t>
            </a:r>
          </a:p>
        </p:txBody>
      </p:sp>
      <p:sp>
        <p:nvSpPr>
          <p:cNvPr id="40" name="AutoShape 75"/>
          <p:cNvSpPr>
            <a:spLocks noChangeArrowheads="1"/>
          </p:cNvSpPr>
          <p:nvPr/>
        </p:nvSpPr>
        <p:spPr bwMode="auto">
          <a:xfrm>
            <a:off x="1254126" y="2162970"/>
            <a:ext cx="2346854" cy="28839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2000" dirty="0">
                <a:solidFill>
                  <a:schemeClr val="tx1"/>
                </a:solidFill>
              </a:rPr>
              <a:t>Sub-system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732097" y="3300677"/>
            <a:ext cx="449115" cy="1472803"/>
          </a:xfrm>
          <a:prstGeom prst="roundRect">
            <a:avLst>
              <a:gd name="adj" fmla="val 16667"/>
            </a:avLst>
          </a:prstGeom>
          <a:solidFill>
            <a:srgbClr val="99CCFF">
              <a:alpha val="7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000" b="1" i="1" dirty="0">
                <a:ea typeface="ＭＳ Ｐゴシック" pitchFamily="34" charset="-128"/>
              </a:rPr>
              <a:t>WEC Concepts</a:t>
            </a: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732097" y="1317861"/>
            <a:ext cx="449115" cy="1557153"/>
          </a:xfrm>
          <a:prstGeom prst="roundRect">
            <a:avLst>
              <a:gd name="adj" fmla="val 16667"/>
            </a:avLst>
          </a:prstGeom>
          <a:solidFill>
            <a:srgbClr val="99CCFF">
              <a:alpha val="7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000" b="1" i="1" dirty="0">
                <a:ea typeface="ＭＳ Ｐゴシック" pitchFamily="34" charset="-128"/>
              </a:rPr>
              <a:t>Sub-systems</a:t>
            </a:r>
          </a:p>
        </p:txBody>
      </p:sp>
      <p:sp>
        <p:nvSpPr>
          <p:cNvPr id="15" name="AutoShape 75"/>
          <p:cNvSpPr>
            <a:spLocks noChangeArrowheads="1"/>
          </p:cNvSpPr>
          <p:nvPr/>
        </p:nvSpPr>
        <p:spPr bwMode="auto">
          <a:xfrm>
            <a:off x="1255449" y="2506928"/>
            <a:ext cx="2334948" cy="289718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2000" dirty="0">
                <a:solidFill>
                  <a:schemeClr val="tx1"/>
                </a:solidFill>
              </a:rPr>
              <a:t>Sub-system</a:t>
            </a: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057386" y="1967178"/>
            <a:ext cx="1558396" cy="1255448"/>
          </a:xfrm>
          <a:prstGeom prst="downArrow">
            <a:avLst>
              <a:gd name="adj1" fmla="val 50000"/>
              <a:gd name="adj2" fmla="val 6081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latin typeface="+mn-lt"/>
              <a:ea typeface="ＭＳ Ｐゴシック" pitchFamily="34" charset="-128"/>
            </a:endParaRPr>
          </a:p>
        </p:txBody>
      </p:sp>
      <p:sp>
        <p:nvSpPr>
          <p:cNvPr id="18" name="AutoShape 34"/>
          <p:cNvSpPr>
            <a:spLocks noChangeArrowheads="1"/>
          </p:cNvSpPr>
          <p:nvPr/>
        </p:nvSpPr>
        <p:spPr bwMode="auto">
          <a:xfrm>
            <a:off x="5921375" y="4135437"/>
            <a:ext cx="395553" cy="370417"/>
          </a:xfrm>
          <a:prstGeom prst="flowChartDecision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667" dirty="0">
                <a:solidFill>
                  <a:schemeClr val="bg1"/>
                </a:solidFill>
                <a:ea typeface="ＭＳ Ｐゴシック" pitchFamily="34" charset="-128"/>
              </a:rPr>
              <a:t>Design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667" dirty="0">
                <a:solidFill>
                  <a:schemeClr val="bg1"/>
                </a:solidFill>
                <a:ea typeface="ＭＳ Ｐゴシック" pitchFamily="34" charset="-128"/>
              </a:rPr>
              <a:t>Review</a:t>
            </a:r>
          </a:p>
        </p:txBody>
      </p:sp>
      <p:sp>
        <p:nvSpPr>
          <p:cNvPr id="20" name="AutoShape 21"/>
          <p:cNvSpPr>
            <a:spLocks noChangeArrowheads="1"/>
          </p:cNvSpPr>
          <p:nvPr/>
        </p:nvSpPr>
        <p:spPr bwMode="auto">
          <a:xfrm>
            <a:off x="2610115" y="4134115"/>
            <a:ext cx="367771" cy="373063"/>
          </a:xfrm>
          <a:prstGeom prst="flowChartDecision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667" dirty="0">
                <a:solidFill>
                  <a:schemeClr val="bg1"/>
                </a:solidFill>
                <a:ea typeface="ＭＳ Ｐゴシック" pitchFamily="34" charset="-128"/>
              </a:rPr>
              <a:t>Design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667" dirty="0">
                <a:solidFill>
                  <a:schemeClr val="bg1"/>
                </a:solidFill>
                <a:ea typeface="ＭＳ Ｐゴシック" pitchFamily="34" charset="-128"/>
              </a:rPr>
              <a:t>Review</a:t>
            </a:r>
          </a:p>
        </p:txBody>
      </p:sp>
      <p:sp>
        <p:nvSpPr>
          <p:cNvPr id="21" name="AutoShape 33"/>
          <p:cNvSpPr>
            <a:spLocks noChangeArrowheads="1"/>
          </p:cNvSpPr>
          <p:nvPr/>
        </p:nvSpPr>
        <p:spPr bwMode="auto">
          <a:xfrm>
            <a:off x="4179095" y="4138083"/>
            <a:ext cx="394229" cy="365125"/>
          </a:xfrm>
          <a:prstGeom prst="flowChartDecision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667" dirty="0">
                <a:solidFill>
                  <a:schemeClr val="bg1"/>
                </a:solidFill>
                <a:ea typeface="ＭＳ Ｐゴシック" pitchFamily="34" charset="-128"/>
              </a:rPr>
              <a:t>Design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667" dirty="0">
                <a:solidFill>
                  <a:schemeClr val="bg1"/>
                </a:solidFill>
                <a:ea typeface="ＭＳ Ｐゴシック" pitchFamily="34" charset="-128"/>
              </a:rPr>
              <a:t>Review</a:t>
            </a:r>
          </a:p>
        </p:txBody>
      </p:sp>
      <p:sp>
        <p:nvSpPr>
          <p:cNvPr id="22" name="AutoShape 75"/>
          <p:cNvSpPr>
            <a:spLocks noChangeArrowheads="1"/>
          </p:cNvSpPr>
          <p:nvPr/>
        </p:nvSpPr>
        <p:spPr bwMode="auto">
          <a:xfrm>
            <a:off x="2984501" y="3923771"/>
            <a:ext cx="1194594" cy="79375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Stage 2</a:t>
            </a:r>
          </a:p>
        </p:txBody>
      </p:sp>
      <p:sp>
        <p:nvSpPr>
          <p:cNvPr id="5136" name="TextBox 7"/>
          <p:cNvSpPr txBox="1">
            <a:spLocks noChangeArrowheads="1"/>
          </p:cNvSpPr>
          <p:nvPr/>
        </p:nvSpPr>
        <p:spPr bwMode="auto">
          <a:xfrm>
            <a:off x="3766345" y="1660261"/>
            <a:ext cx="2140479" cy="45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167">
                <a:cs typeface="Arial" panose="020B0604020202020204" pitchFamily="34" charset="0"/>
              </a:rPr>
              <a:t>Development of Critical Sub-systems</a:t>
            </a:r>
          </a:p>
        </p:txBody>
      </p:sp>
      <p:sp>
        <p:nvSpPr>
          <p:cNvPr id="34" name="AutoShape 75"/>
          <p:cNvSpPr>
            <a:spLocks noChangeArrowheads="1"/>
          </p:cNvSpPr>
          <p:nvPr/>
        </p:nvSpPr>
        <p:spPr bwMode="auto">
          <a:xfrm>
            <a:off x="1247511" y="3923771"/>
            <a:ext cx="1378479" cy="79375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Stage 1</a:t>
            </a:r>
          </a:p>
        </p:txBody>
      </p:sp>
      <p:sp>
        <p:nvSpPr>
          <p:cNvPr id="35" name="AutoShape 62"/>
          <p:cNvSpPr>
            <a:spLocks noChangeArrowheads="1"/>
          </p:cNvSpPr>
          <p:nvPr/>
        </p:nvSpPr>
        <p:spPr bwMode="auto">
          <a:xfrm>
            <a:off x="1259417" y="3370792"/>
            <a:ext cx="5070740" cy="435240"/>
          </a:xfrm>
          <a:prstGeom prst="rightArrow">
            <a:avLst>
              <a:gd name="adj1" fmla="val 50000"/>
              <a:gd name="adj2" fmla="val 276747"/>
            </a:avLst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latin typeface="+mn-lt"/>
                <a:ea typeface="ＭＳ Ｐゴシック" pitchFamily="34" charset="-128"/>
              </a:rPr>
              <a:t>          Individual Technology Development Plan</a:t>
            </a:r>
          </a:p>
        </p:txBody>
      </p:sp>
      <p:sp>
        <p:nvSpPr>
          <p:cNvPr id="42" name="AutoShape 6"/>
          <p:cNvSpPr>
            <a:spLocks noChangeArrowheads="1"/>
          </p:cNvSpPr>
          <p:nvPr/>
        </p:nvSpPr>
        <p:spPr bwMode="auto">
          <a:xfrm>
            <a:off x="6505560" y="1317861"/>
            <a:ext cx="469220" cy="3455618"/>
          </a:xfrm>
          <a:prstGeom prst="roundRect">
            <a:avLst>
              <a:gd name="adj" fmla="val 16667"/>
            </a:avLst>
          </a:prstGeom>
          <a:solidFill>
            <a:srgbClr val="99CCFF">
              <a:alpha val="7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000" b="1" i="1" dirty="0"/>
              <a:t>Integration into WEC Device</a:t>
            </a:r>
          </a:p>
        </p:txBody>
      </p:sp>
      <p:sp>
        <p:nvSpPr>
          <p:cNvPr id="5140" name="Rectangle 2"/>
          <p:cNvSpPr>
            <a:spLocks noChangeArrowheads="1"/>
          </p:cNvSpPr>
          <p:nvPr/>
        </p:nvSpPr>
        <p:spPr bwMode="auto">
          <a:xfrm>
            <a:off x="4209521" y="2440782"/>
            <a:ext cx="1254125" cy="45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167">
                <a:cs typeface="Arial" panose="020B0604020202020204" pitchFamily="34" charset="0"/>
              </a:rPr>
              <a:t>Drives Device Development</a:t>
            </a:r>
          </a:p>
        </p:txBody>
      </p:sp>
    </p:spTree>
    <p:extLst>
      <p:ext uri="{BB962C8B-B14F-4D97-AF65-F5344CB8AC3E}">
        <p14:creationId xmlns:p14="http://schemas.microsoft.com/office/powerpoint/2010/main" val="756100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Verdana" panose="020B0604030504040204" pitchFamily="34" charset="0"/>
                <a:cs typeface="Verdana" panose="020B0604030504040204" pitchFamily="34" charset="0"/>
              </a:rPr>
              <a:t>WES Work Programme</a:t>
            </a:r>
          </a:p>
        </p:txBody>
      </p:sp>
      <p:sp>
        <p:nvSpPr>
          <p:cNvPr id="5" name="Pentagon 4"/>
          <p:cNvSpPr/>
          <p:nvPr/>
        </p:nvSpPr>
        <p:spPr>
          <a:xfrm>
            <a:off x="449792" y="1236928"/>
            <a:ext cx="899583" cy="482864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/>
              <a:t>PTO Call</a:t>
            </a:r>
          </a:p>
        </p:txBody>
      </p:sp>
      <p:sp>
        <p:nvSpPr>
          <p:cNvPr id="7" name="Pentagon 6"/>
          <p:cNvSpPr/>
          <p:nvPr/>
        </p:nvSpPr>
        <p:spPr>
          <a:xfrm>
            <a:off x="1349375" y="1236928"/>
            <a:ext cx="1320271" cy="120385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Feasibility</a:t>
            </a:r>
          </a:p>
        </p:txBody>
      </p:sp>
      <p:sp>
        <p:nvSpPr>
          <p:cNvPr id="9" name="Pentagon 8"/>
          <p:cNvSpPr/>
          <p:nvPr/>
        </p:nvSpPr>
        <p:spPr>
          <a:xfrm>
            <a:off x="1349375" y="1357313"/>
            <a:ext cx="1980407" cy="120386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Concept</a:t>
            </a:r>
          </a:p>
        </p:txBody>
      </p:sp>
      <p:sp>
        <p:nvSpPr>
          <p:cNvPr id="10" name="Pentagon 9"/>
          <p:cNvSpPr/>
          <p:nvPr/>
        </p:nvSpPr>
        <p:spPr>
          <a:xfrm>
            <a:off x="1349375" y="1477698"/>
            <a:ext cx="3989917" cy="120385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Small Scale Prototype</a:t>
            </a:r>
          </a:p>
        </p:txBody>
      </p:sp>
      <p:sp>
        <p:nvSpPr>
          <p:cNvPr id="11" name="Pentagon 10"/>
          <p:cNvSpPr/>
          <p:nvPr/>
        </p:nvSpPr>
        <p:spPr>
          <a:xfrm>
            <a:off x="1349376" y="1598084"/>
            <a:ext cx="5220229" cy="121708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Large Scale Prototype</a:t>
            </a:r>
          </a:p>
        </p:txBody>
      </p:sp>
      <p:sp>
        <p:nvSpPr>
          <p:cNvPr id="12" name="Pentagon 11"/>
          <p:cNvSpPr/>
          <p:nvPr/>
        </p:nvSpPr>
        <p:spPr>
          <a:xfrm>
            <a:off x="821532" y="2436812"/>
            <a:ext cx="899583" cy="481542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/>
              <a:t>NWEC Call</a:t>
            </a:r>
          </a:p>
        </p:txBody>
      </p:sp>
      <p:sp>
        <p:nvSpPr>
          <p:cNvPr id="16" name="Pentagon 15"/>
          <p:cNvSpPr/>
          <p:nvPr/>
        </p:nvSpPr>
        <p:spPr>
          <a:xfrm>
            <a:off x="1721115" y="2454011"/>
            <a:ext cx="5303573" cy="464343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833" dirty="0"/>
          </a:p>
        </p:txBody>
      </p:sp>
      <p:sp>
        <p:nvSpPr>
          <p:cNvPr id="17" name="Pentagon 16"/>
          <p:cNvSpPr/>
          <p:nvPr/>
        </p:nvSpPr>
        <p:spPr>
          <a:xfrm>
            <a:off x="2639219" y="3343011"/>
            <a:ext cx="899583" cy="48021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71B8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Structural Materials</a:t>
            </a:r>
          </a:p>
        </p:txBody>
      </p:sp>
      <p:sp>
        <p:nvSpPr>
          <p:cNvPr id="22" name="Pentagon 21"/>
          <p:cNvSpPr/>
          <p:nvPr/>
        </p:nvSpPr>
        <p:spPr>
          <a:xfrm>
            <a:off x="3218657" y="4161896"/>
            <a:ext cx="899583" cy="48154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/>
              <a:t>Sub-systems 3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27" name="Pentagon 26"/>
          <p:cNvSpPr/>
          <p:nvPr/>
        </p:nvSpPr>
        <p:spPr>
          <a:xfrm>
            <a:off x="3784865" y="4962261"/>
            <a:ext cx="899583" cy="480218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/>
              <a:t>Sub-systems 4</a:t>
            </a:r>
          </a:p>
        </p:txBody>
      </p:sp>
      <p:sp>
        <p:nvSpPr>
          <p:cNvPr id="18445" name="TextBox 32"/>
          <p:cNvSpPr txBox="1">
            <a:spLocks noChangeArrowheads="1"/>
          </p:cNvSpPr>
          <p:nvPr/>
        </p:nvSpPr>
        <p:spPr bwMode="auto">
          <a:xfrm>
            <a:off x="427303" y="997479"/>
            <a:ext cx="899583" cy="27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67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Mar 2015</a:t>
            </a:r>
          </a:p>
        </p:txBody>
      </p:sp>
      <p:sp>
        <p:nvSpPr>
          <p:cNvPr id="18446" name="TextBox 33"/>
          <p:cNvSpPr txBox="1">
            <a:spLocks noChangeArrowheads="1"/>
          </p:cNvSpPr>
          <p:nvPr/>
        </p:nvSpPr>
        <p:spPr bwMode="auto">
          <a:xfrm>
            <a:off x="809625" y="2878667"/>
            <a:ext cx="899583" cy="27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67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June 2015</a:t>
            </a:r>
          </a:p>
        </p:txBody>
      </p:sp>
      <p:sp>
        <p:nvSpPr>
          <p:cNvPr id="37" name="Pentagon 36"/>
          <p:cNvSpPr/>
          <p:nvPr/>
        </p:nvSpPr>
        <p:spPr>
          <a:xfrm>
            <a:off x="449792" y="1897062"/>
            <a:ext cx="1140354" cy="17991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Project Secure</a:t>
            </a:r>
          </a:p>
        </p:txBody>
      </p:sp>
      <p:sp>
        <p:nvSpPr>
          <p:cNvPr id="38" name="Pentagon 37"/>
          <p:cNvSpPr/>
          <p:nvPr/>
        </p:nvSpPr>
        <p:spPr>
          <a:xfrm>
            <a:off x="449792" y="2137833"/>
            <a:ext cx="1987021" cy="17991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Project Know-How</a:t>
            </a:r>
          </a:p>
        </p:txBody>
      </p:sp>
      <p:sp>
        <p:nvSpPr>
          <p:cNvPr id="39" name="Pentagon 38"/>
          <p:cNvSpPr/>
          <p:nvPr/>
        </p:nvSpPr>
        <p:spPr>
          <a:xfrm>
            <a:off x="2436812" y="1719792"/>
            <a:ext cx="4132792" cy="119063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Research</a:t>
            </a:r>
          </a:p>
        </p:txBody>
      </p:sp>
      <p:sp>
        <p:nvSpPr>
          <p:cNvPr id="44" name="Pentagon 43"/>
          <p:cNvSpPr/>
          <p:nvPr/>
        </p:nvSpPr>
        <p:spPr>
          <a:xfrm>
            <a:off x="3018896" y="2926292"/>
            <a:ext cx="4005792" cy="119063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33" dirty="0"/>
              <a:t>Research</a:t>
            </a:r>
          </a:p>
        </p:txBody>
      </p:sp>
      <p:sp>
        <p:nvSpPr>
          <p:cNvPr id="40" name="Pentagon 39"/>
          <p:cNvSpPr/>
          <p:nvPr/>
        </p:nvSpPr>
        <p:spPr>
          <a:xfrm>
            <a:off x="1291167" y="4061354"/>
            <a:ext cx="1145646" cy="65219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71B8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Landscaping  studies</a:t>
            </a:r>
          </a:p>
        </p:txBody>
      </p:sp>
      <p:sp>
        <p:nvSpPr>
          <p:cNvPr id="18453" name="TextBox 34"/>
          <p:cNvSpPr txBox="1">
            <a:spLocks noChangeArrowheads="1"/>
          </p:cNvSpPr>
          <p:nvPr/>
        </p:nvSpPr>
        <p:spPr bwMode="auto">
          <a:xfrm>
            <a:off x="1094053" y="4714875"/>
            <a:ext cx="1619250" cy="27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rgbClr val="1C307E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67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Late 2015 – Mid 2016</a:t>
            </a:r>
          </a:p>
        </p:txBody>
      </p:sp>
      <p:sp>
        <p:nvSpPr>
          <p:cNvPr id="3" name="Right Brace 2"/>
          <p:cNvSpPr/>
          <p:nvPr/>
        </p:nvSpPr>
        <p:spPr>
          <a:xfrm flipH="1">
            <a:off x="2447396" y="3343011"/>
            <a:ext cx="141553" cy="206771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sz="2000" dirty="0"/>
          </a:p>
        </p:txBody>
      </p:sp>
      <p:sp>
        <p:nvSpPr>
          <p:cNvPr id="43" name="Pentagon 42"/>
          <p:cNvSpPr/>
          <p:nvPr/>
        </p:nvSpPr>
        <p:spPr>
          <a:xfrm>
            <a:off x="4122208" y="4156604"/>
            <a:ext cx="3828252" cy="48154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41" name="Pentagon 40"/>
          <p:cNvSpPr/>
          <p:nvPr/>
        </p:nvSpPr>
        <p:spPr>
          <a:xfrm>
            <a:off x="3569974" y="3335072"/>
            <a:ext cx="3714698" cy="481542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71B8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42" name="Pentagon 41"/>
          <p:cNvSpPr/>
          <p:nvPr/>
        </p:nvSpPr>
        <p:spPr>
          <a:xfrm>
            <a:off x="4689741" y="4966229"/>
            <a:ext cx="3387989" cy="481542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000" dirty="0"/>
          </a:p>
        </p:txBody>
      </p:sp>
      <p:cxnSp>
        <p:nvCxnSpPr>
          <p:cNvPr id="4" name="Straight Connector 3"/>
          <p:cNvCxnSpPr>
            <a:stCxn id="41" idx="3"/>
          </p:cNvCxnSpPr>
          <p:nvPr/>
        </p:nvCxnSpPr>
        <p:spPr>
          <a:xfrm>
            <a:off x="7284672" y="3575843"/>
            <a:ext cx="425762" cy="1737"/>
          </a:xfrm>
          <a:prstGeom prst="line">
            <a:avLst/>
          </a:prstGeom>
          <a:ln w="19050">
            <a:solidFill>
              <a:srgbClr val="71B82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512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Key Dates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90261" y="997479"/>
            <a:ext cx="6858000" cy="4048125"/>
          </a:xfrm>
        </p:spPr>
        <p:txBody>
          <a:bodyPr/>
          <a:lstStyle/>
          <a:p>
            <a:endParaRPr lang="en-GB" altLang="en-US">
              <a:latin typeface="Verdana" panose="020B0604030504040204" pitchFamily="34" charset="0"/>
              <a:ea typeface="ＭＳ Ｐゴシック" panose="020B0600070205080204" pitchFamily="34" charset="-128"/>
              <a:cs typeface="Verdan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49792" y="997479"/>
          <a:ext cx="6600033" cy="3657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0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0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507">
                <a:tc>
                  <a:txBody>
                    <a:bodyPr/>
                    <a:lstStyle/>
                    <a:p>
                      <a:r>
                        <a:rPr lang="en-GB" sz="1500" dirty="0"/>
                        <a:t>Description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Dates 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Time</a:t>
                      </a:r>
                    </a:p>
                  </a:txBody>
                  <a:tcPr marL="76192" marR="76192" marT="38099" marB="3809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9258">
                <a:tc>
                  <a:txBody>
                    <a:bodyPr/>
                    <a:lstStyle/>
                    <a:p>
                      <a:r>
                        <a:rPr lang="en-GB" sz="1500" dirty="0"/>
                        <a:t>1. Contract</a:t>
                      </a:r>
                      <a:r>
                        <a:rPr lang="en-GB" sz="1500" baseline="0" dirty="0"/>
                        <a:t> Note Published</a:t>
                      </a:r>
                      <a:endParaRPr lang="en-GB" sz="1500" dirty="0"/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18</a:t>
                      </a:r>
                      <a:r>
                        <a:rPr lang="en-GB" sz="1500" baseline="30000" dirty="0"/>
                        <a:t>th</a:t>
                      </a:r>
                      <a:r>
                        <a:rPr lang="en-GB" sz="1500" dirty="0"/>
                        <a:t> July 2016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76192" marR="76192" marT="38099" marB="3809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507">
                <a:tc>
                  <a:txBody>
                    <a:bodyPr/>
                    <a:lstStyle/>
                    <a:p>
                      <a:r>
                        <a:rPr lang="en-GB" sz="1500" dirty="0"/>
                        <a:t>2. Brokerage Event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9</a:t>
                      </a:r>
                      <a:r>
                        <a:rPr lang="en-GB" sz="1500" baseline="30000" dirty="0"/>
                        <a:t>th</a:t>
                      </a:r>
                      <a:r>
                        <a:rPr lang="en-GB" sz="1500" dirty="0"/>
                        <a:t> August 2016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76192" marR="76192" marT="38099" marB="3809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1797">
                <a:tc>
                  <a:txBody>
                    <a:bodyPr/>
                    <a:lstStyle/>
                    <a:p>
                      <a:r>
                        <a:rPr lang="en-GB" sz="1500" dirty="0"/>
                        <a:t>3. Deadlines for clarifications through PCS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24</a:t>
                      </a:r>
                      <a:r>
                        <a:rPr lang="en-GB" sz="1500" baseline="30000" dirty="0"/>
                        <a:t>th</a:t>
                      </a:r>
                      <a:r>
                        <a:rPr lang="en-GB" sz="1500" dirty="0"/>
                        <a:t> August 2016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1200 (UK BST)</a:t>
                      </a:r>
                    </a:p>
                  </a:txBody>
                  <a:tcPr marL="76192" marR="76192" marT="38099" marB="3809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1797">
                <a:tc>
                  <a:txBody>
                    <a:bodyPr/>
                    <a:lstStyle/>
                    <a:p>
                      <a:r>
                        <a:rPr lang="en-GB" sz="1500" dirty="0"/>
                        <a:t>4. Deadlines for applications through PCS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8</a:t>
                      </a:r>
                      <a:r>
                        <a:rPr lang="en-GB" sz="1500" baseline="30000" dirty="0"/>
                        <a:t>th</a:t>
                      </a:r>
                      <a:r>
                        <a:rPr lang="en-GB" sz="1500" dirty="0"/>
                        <a:t> September 2016</a:t>
                      </a:r>
                    </a:p>
                  </a:txBody>
                  <a:tcPr marL="76192" marR="76192" marT="38099" marB="38099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1200 (UK BST)</a:t>
                      </a:r>
                    </a:p>
                  </a:txBody>
                  <a:tcPr marL="76192" marR="76192" marT="38099" marB="3809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673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PCS reminders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49792" y="937948"/>
            <a:ext cx="6858000" cy="404812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altLang="en-US" dirty="0">
                <a:latin typeface="+mn-lt"/>
                <a:ea typeface="ＭＳ Ｐゴシック" panose="020B0600070205080204" pitchFamily="34" charset="-128"/>
                <a:cs typeface="Verdana" panose="020B0604030504040204" pitchFamily="34" charset="0"/>
              </a:rPr>
              <a:t>Applicants must use PCS for all questions regarding this call only 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dirty="0">
              <a:latin typeface="+mn-lt"/>
              <a:ea typeface="ＭＳ Ｐゴシック" panose="020B0600070205080204" pitchFamily="34" charset="-128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dirty="0">
                <a:latin typeface="+mn-lt"/>
                <a:ea typeface="ＭＳ Ｐゴシック" panose="020B0600070205080204" pitchFamily="34" charset="-128"/>
                <a:cs typeface="Verdana" panose="020B0604030504040204" pitchFamily="34" charset="0"/>
              </a:rPr>
              <a:t>Applicants must ensure they know how to use PCS; user guides are available and applicants can contact PCS directly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dirty="0">
              <a:latin typeface="+mn-lt"/>
              <a:ea typeface="ＭＳ Ｐゴシック" panose="020B0600070205080204" pitchFamily="34" charset="-128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dirty="0">
                <a:latin typeface="+mn-lt"/>
                <a:ea typeface="ＭＳ Ｐゴシック" panose="020B0600070205080204" pitchFamily="34" charset="-128"/>
                <a:cs typeface="Verdana" panose="020B0604030504040204" pitchFamily="34" charset="0"/>
              </a:rPr>
              <a:t>Make sure to return all the documents required and do not send in additional materials, the checklist is a helpful guide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dirty="0">
              <a:latin typeface="+mn-lt"/>
              <a:ea typeface="ＭＳ Ｐゴシック" panose="020B0600070205080204" pitchFamily="34" charset="-128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dirty="0">
                <a:latin typeface="+mn-lt"/>
                <a:ea typeface="ＭＳ Ｐゴシック" panose="020B0600070205080204" pitchFamily="34" charset="-128"/>
                <a:cs typeface="Verdana" panose="020B0604030504040204" pitchFamily="34" charset="0"/>
              </a:rPr>
              <a:t>Note page limit restrictions, additional materials not considered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dirty="0">
              <a:latin typeface="+mn-lt"/>
              <a:ea typeface="ＭＳ Ｐゴシック" panose="020B0600070205080204" pitchFamily="34" charset="-128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dirty="0">
                <a:latin typeface="+mn-lt"/>
                <a:ea typeface="ＭＳ Ｐゴシック" panose="020B0600070205080204" pitchFamily="34" charset="-128"/>
                <a:cs typeface="Verdana" panose="020B0604030504040204" pitchFamily="34" charset="0"/>
              </a:rPr>
              <a:t>Note deadlines as late applications will not be accepted, the  system won’t allow submissions to be dispatched after the deadline even if uploaded before this date</a:t>
            </a:r>
          </a:p>
          <a:p>
            <a:endParaRPr lang="en-GB" altLang="en-US" dirty="0">
              <a:latin typeface="+mn-lt"/>
              <a:ea typeface="ＭＳ Ｐゴシック" panose="020B0600070205080204" pitchFamily="34" charset="-128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4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This Competition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550557" y="1968673"/>
            <a:ext cx="4709045" cy="164438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alpha val="3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8" name="Rectangle 7"/>
          <p:cNvSpPr/>
          <p:nvPr/>
        </p:nvSpPr>
        <p:spPr>
          <a:xfrm>
            <a:off x="1731136" y="2506071"/>
            <a:ext cx="1169458" cy="84005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/>
                </a:solidFill>
              </a:rPr>
              <a:t>Stage 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83" dirty="0">
                <a:solidFill>
                  <a:schemeClr val="tx1"/>
                </a:solidFill>
              </a:rPr>
              <a:t>Engineering Design Study</a:t>
            </a:r>
          </a:p>
        </p:txBody>
      </p:sp>
      <p:sp>
        <p:nvSpPr>
          <p:cNvPr id="9" name="Rectangle 8"/>
          <p:cNvSpPr/>
          <p:nvPr/>
        </p:nvSpPr>
        <p:spPr>
          <a:xfrm>
            <a:off x="3274980" y="2506071"/>
            <a:ext cx="1170781" cy="84005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/>
                </a:solidFill>
              </a:rPr>
              <a:t>Stage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83" dirty="0">
                <a:solidFill>
                  <a:schemeClr val="tx1"/>
                </a:solidFill>
              </a:rPr>
              <a:t>Risk Reduction Testing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20147" y="2506071"/>
            <a:ext cx="1214437" cy="84005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/>
                </a:solidFill>
              </a:rPr>
              <a:t>Stage 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83" dirty="0">
                <a:solidFill>
                  <a:schemeClr val="tx1"/>
                </a:solidFill>
              </a:rPr>
              <a:t>Manufacturability Demonstration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664292" y="2506071"/>
            <a:ext cx="819447" cy="84005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WEC Integration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36490" y="1463108"/>
            <a:ext cx="3263636" cy="17991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13" name="Down Arrow 12"/>
          <p:cNvSpPr/>
          <p:nvPr/>
        </p:nvSpPr>
        <p:spPr>
          <a:xfrm>
            <a:off x="2135948" y="1463108"/>
            <a:ext cx="359833" cy="799042"/>
          </a:xfrm>
          <a:prstGeom prst="downArrow">
            <a:avLst>
              <a:gd name="adj1" fmla="val 45588"/>
              <a:gd name="adj2" fmla="val 50000"/>
            </a:avLst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14" name="Down Arrow 13"/>
          <p:cNvSpPr/>
          <p:nvPr/>
        </p:nvSpPr>
        <p:spPr>
          <a:xfrm>
            <a:off x="3681115" y="1463108"/>
            <a:ext cx="359833" cy="799042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15" name="Down Arrow 14"/>
          <p:cNvSpPr/>
          <p:nvPr/>
        </p:nvSpPr>
        <p:spPr>
          <a:xfrm>
            <a:off x="5224959" y="1463108"/>
            <a:ext cx="359833" cy="799042"/>
          </a:xfrm>
          <a:prstGeom prst="downArrow">
            <a:avLst>
              <a:gd name="adj1" fmla="val 51103"/>
              <a:gd name="adj2" fmla="val 50000"/>
            </a:avLst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6157" name="TextBox 13"/>
          <p:cNvSpPr txBox="1">
            <a:spLocks noChangeArrowheads="1"/>
          </p:cNvSpPr>
          <p:nvPr/>
        </p:nvSpPr>
        <p:spPr bwMode="auto">
          <a:xfrm>
            <a:off x="1686156" y="2278529"/>
            <a:ext cx="1259417" cy="27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167">
                <a:cs typeface="Arial" panose="020B0604020202020204" pitchFamily="34" charset="0"/>
              </a:rPr>
              <a:t>PCP up to 100%</a:t>
            </a:r>
          </a:p>
        </p:txBody>
      </p:sp>
      <p:sp>
        <p:nvSpPr>
          <p:cNvPr id="6158" name="TextBox 12"/>
          <p:cNvSpPr txBox="1">
            <a:spLocks noChangeArrowheads="1"/>
          </p:cNvSpPr>
          <p:nvPr/>
        </p:nvSpPr>
        <p:spPr bwMode="auto">
          <a:xfrm>
            <a:off x="2135948" y="1057300"/>
            <a:ext cx="3242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000" dirty="0">
                <a:cs typeface="Arial" panose="020B0604020202020204" pitchFamily="34" charset="0"/>
              </a:rPr>
              <a:t>WES Financial Support</a:t>
            </a:r>
          </a:p>
        </p:txBody>
      </p:sp>
      <p:sp>
        <p:nvSpPr>
          <p:cNvPr id="6159" name="TextBox 14"/>
          <p:cNvSpPr txBox="1">
            <a:spLocks noChangeArrowheads="1"/>
          </p:cNvSpPr>
          <p:nvPr/>
        </p:nvSpPr>
        <p:spPr bwMode="auto">
          <a:xfrm>
            <a:off x="3230001" y="2278529"/>
            <a:ext cx="1260739" cy="27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167">
                <a:cs typeface="Arial" panose="020B0604020202020204" pitchFamily="34" charset="0"/>
              </a:rPr>
              <a:t>PCP up to 100%</a:t>
            </a:r>
          </a:p>
        </p:txBody>
      </p:sp>
      <p:sp>
        <p:nvSpPr>
          <p:cNvPr id="6160" name="TextBox 15"/>
          <p:cNvSpPr txBox="1">
            <a:spLocks noChangeArrowheads="1"/>
          </p:cNvSpPr>
          <p:nvPr/>
        </p:nvSpPr>
        <p:spPr bwMode="auto">
          <a:xfrm>
            <a:off x="4775167" y="2278529"/>
            <a:ext cx="1259417" cy="27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167">
                <a:cs typeface="Arial" panose="020B0604020202020204" pitchFamily="34" charset="0"/>
              </a:rPr>
              <a:t>PCP up to 100%</a:t>
            </a:r>
          </a:p>
        </p:txBody>
      </p:sp>
      <p:sp>
        <p:nvSpPr>
          <p:cNvPr id="20" name="Flowchart: Decision 19"/>
          <p:cNvSpPr/>
          <p:nvPr/>
        </p:nvSpPr>
        <p:spPr>
          <a:xfrm>
            <a:off x="2908532" y="2536498"/>
            <a:ext cx="359833" cy="780521"/>
          </a:xfrm>
          <a:prstGeom prst="flowChartDecisi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21" name="Flowchart: Decision 20"/>
          <p:cNvSpPr/>
          <p:nvPr/>
        </p:nvSpPr>
        <p:spPr>
          <a:xfrm>
            <a:off x="4452376" y="2536498"/>
            <a:ext cx="359833" cy="780521"/>
          </a:xfrm>
          <a:prstGeom prst="flowChartDecisi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22" name="Flowchart: Decision 21"/>
          <p:cNvSpPr/>
          <p:nvPr/>
        </p:nvSpPr>
        <p:spPr>
          <a:xfrm>
            <a:off x="6042463" y="2536498"/>
            <a:ext cx="361156" cy="779198"/>
          </a:xfrm>
          <a:prstGeom prst="flowChartDecisi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23" name="Flowchart: Decision 22"/>
          <p:cNvSpPr/>
          <p:nvPr/>
        </p:nvSpPr>
        <p:spPr>
          <a:xfrm>
            <a:off x="1363365" y="2536498"/>
            <a:ext cx="359833" cy="780521"/>
          </a:xfrm>
          <a:prstGeom prst="flowChartDecisi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1985136" y="3347447"/>
            <a:ext cx="885154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sz="875" dirty="0"/>
              <a:t>12 months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5584" y="2506071"/>
            <a:ext cx="809625" cy="84005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Promising Material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1037927" y="2836801"/>
            <a:ext cx="291042" cy="178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000"/>
          </a:p>
        </p:txBody>
      </p:sp>
      <p:sp>
        <p:nvSpPr>
          <p:cNvPr id="27" name="Rectangle 26"/>
          <p:cNvSpPr/>
          <p:nvPr/>
        </p:nvSpPr>
        <p:spPr>
          <a:xfrm>
            <a:off x="1000886" y="2232227"/>
            <a:ext cx="2079625" cy="1617928"/>
          </a:xfrm>
          <a:prstGeom prst="rect">
            <a:avLst/>
          </a:prstGeom>
          <a:noFill/>
          <a:ln w="25400">
            <a:solidFill>
              <a:schemeClr val="tx1">
                <a:alpha val="3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/>
          </a:p>
        </p:txBody>
      </p:sp>
      <p:sp>
        <p:nvSpPr>
          <p:cNvPr id="28" name="TextBox 28"/>
          <p:cNvSpPr txBox="1">
            <a:spLocks noChangeArrowheads="1"/>
          </p:cNvSpPr>
          <p:nvPr/>
        </p:nvSpPr>
        <p:spPr bwMode="auto">
          <a:xfrm>
            <a:off x="3534271" y="3346123"/>
            <a:ext cx="760556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sz="875" dirty="0"/>
              <a:t>12 months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075469" y="3346123"/>
            <a:ext cx="824094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sz="875" dirty="0"/>
              <a:t>18 months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6375897" y="2867227"/>
            <a:ext cx="240771" cy="119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000"/>
          </a:p>
        </p:txBody>
      </p:sp>
      <p:sp>
        <p:nvSpPr>
          <p:cNvPr id="6172" name="TextBox 9"/>
          <p:cNvSpPr txBox="1">
            <a:spLocks noChangeArrowheads="1"/>
          </p:cNvSpPr>
          <p:nvPr/>
        </p:nvSpPr>
        <p:spPr bwMode="auto">
          <a:xfrm>
            <a:off x="995594" y="3097415"/>
            <a:ext cx="539750" cy="34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833">
                <a:cs typeface="Arial" panose="020B0604020202020204" pitchFamily="34" charset="0"/>
              </a:rPr>
              <a:t>Stage 1 Entry</a:t>
            </a:r>
          </a:p>
        </p:txBody>
      </p:sp>
      <p:sp>
        <p:nvSpPr>
          <p:cNvPr id="6173" name="TextBox 38"/>
          <p:cNvSpPr txBox="1">
            <a:spLocks noChangeArrowheads="1"/>
          </p:cNvSpPr>
          <p:nvPr/>
        </p:nvSpPr>
        <p:spPr bwMode="auto">
          <a:xfrm>
            <a:off x="995594" y="3645102"/>
            <a:ext cx="899583" cy="22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833">
                <a:cs typeface="Arial" panose="020B0604020202020204" pitchFamily="34" charset="0"/>
              </a:rPr>
              <a:t>This competition</a:t>
            </a:r>
          </a:p>
        </p:txBody>
      </p:sp>
    </p:spTree>
    <p:extLst>
      <p:ext uri="{BB962C8B-B14F-4D97-AF65-F5344CB8AC3E}">
        <p14:creationId xmlns:p14="http://schemas.microsoft.com/office/powerpoint/2010/main" val="3194961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81606" y="1596322"/>
            <a:ext cx="7128793" cy="205326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alpha val="3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Verdana" panose="020B0604030504040204" pitchFamily="34" charset="0"/>
                <a:cs typeface="Verdana" panose="020B0604030504040204" pitchFamily="34" charset="0"/>
              </a:rPr>
              <a:t>Material Categories</a:t>
            </a:r>
          </a:p>
        </p:txBody>
      </p:sp>
      <p:sp>
        <p:nvSpPr>
          <p:cNvPr id="3" name="Rectangle 2"/>
          <p:cNvSpPr/>
          <p:nvPr/>
        </p:nvSpPr>
        <p:spPr>
          <a:xfrm>
            <a:off x="398461" y="1714654"/>
            <a:ext cx="70119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15" indent="-23811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1C307E"/>
                </a:solidFill>
                <a:latin typeface="+mn-lt"/>
                <a:cs typeface="Verdana" panose="020B0604030504040204" pitchFamily="34" charset="0"/>
              </a:rPr>
              <a:t>Hybrid Structures using rotational moulding of polymers</a:t>
            </a:r>
          </a:p>
          <a:p>
            <a:pPr marL="238115" indent="-23811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1C307E"/>
                </a:solidFill>
                <a:latin typeface="+mn-lt"/>
                <a:cs typeface="Verdana" panose="020B0604030504040204" pitchFamily="34" charset="0"/>
              </a:rPr>
              <a:t>Elastomers</a:t>
            </a:r>
          </a:p>
          <a:p>
            <a:pPr marL="238115" indent="-23811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1C307E"/>
                </a:solidFill>
                <a:latin typeface="+mn-lt"/>
                <a:cs typeface="Verdana" panose="020B0604030504040204" pitchFamily="34" charset="0"/>
              </a:rPr>
              <a:t>Concretes</a:t>
            </a:r>
          </a:p>
          <a:p>
            <a:pPr marL="238115" indent="-23811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1C307E"/>
                </a:solidFill>
                <a:latin typeface="+mn-lt"/>
                <a:cs typeface="Verdana" panose="020B0604030504040204" pitchFamily="34" charset="0"/>
              </a:rPr>
              <a:t>Other alternative materials that could provide a step change in LCOE</a:t>
            </a:r>
          </a:p>
        </p:txBody>
      </p:sp>
    </p:spTree>
    <p:extLst>
      <p:ext uri="{BB962C8B-B14F-4D97-AF65-F5344CB8AC3E}">
        <p14:creationId xmlns:p14="http://schemas.microsoft.com/office/powerpoint/2010/main" val="3730660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30969" y="1177396"/>
            <a:ext cx="3602302" cy="34197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alpha val="3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/>
          </a:p>
        </p:txBody>
      </p:sp>
      <p:sp>
        <p:nvSpPr>
          <p:cNvPr id="13" name="Rectangle 12"/>
          <p:cNvSpPr/>
          <p:nvPr/>
        </p:nvSpPr>
        <p:spPr>
          <a:xfrm>
            <a:off x="4318000" y="1177396"/>
            <a:ext cx="3152511" cy="341974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alpha val="3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/>
          </a:p>
        </p:txBody>
      </p:sp>
      <p:sp>
        <p:nvSpPr>
          <p:cNvPr id="819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Verdana" panose="020B0604030504040204" pitchFamily="34" charset="0"/>
                <a:ea typeface="ＭＳ Ｐゴシック" panose="020B0600070205080204" pitchFamily="34" charset="-128"/>
                <a:cs typeface="Verdana" panose="020B0604030504040204" pitchFamily="34" charset="0"/>
              </a:rPr>
              <a:t>Objectives and activities</a:t>
            </a:r>
          </a:p>
        </p:txBody>
      </p:sp>
      <p:sp>
        <p:nvSpPr>
          <p:cNvPr id="8197" name="TextBox 3"/>
          <p:cNvSpPr txBox="1">
            <a:spLocks noChangeArrowheads="1"/>
          </p:cNvSpPr>
          <p:nvPr/>
        </p:nvSpPr>
        <p:spPr bwMode="auto">
          <a:xfrm>
            <a:off x="4410604" y="1193271"/>
            <a:ext cx="3059907" cy="4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50000"/>
              </a:lnSpc>
            </a:pPr>
            <a:r>
              <a:rPr lang="en-GB" altLang="en-US" sz="1600" b="1"/>
              <a:t>Key outcomes</a:t>
            </a:r>
          </a:p>
        </p:txBody>
      </p:sp>
      <p:sp>
        <p:nvSpPr>
          <p:cNvPr id="4" name="AutoShape 75"/>
          <p:cNvSpPr>
            <a:spLocks noChangeArrowheads="1"/>
          </p:cNvSpPr>
          <p:nvPr/>
        </p:nvSpPr>
        <p:spPr bwMode="auto">
          <a:xfrm>
            <a:off x="4873625" y="1957917"/>
            <a:ext cx="2039938" cy="420688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Affordability</a:t>
            </a:r>
            <a:endParaRPr lang="en-GB" altLang="en-US" sz="1100" dirty="0">
              <a:solidFill>
                <a:schemeClr val="tx1"/>
              </a:solidFill>
            </a:endParaRPr>
          </a:p>
        </p:txBody>
      </p:sp>
      <p:sp>
        <p:nvSpPr>
          <p:cNvPr id="8" name="AutoShape 75"/>
          <p:cNvSpPr>
            <a:spLocks noChangeArrowheads="1"/>
          </p:cNvSpPr>
          <p:nvPr/>
        </p:nvSpPr>
        <p:spPr bwMode="auto">
          <a:xfrm>
            <a:off x="4873625" y="2558521"/>
            <a:ext cx="2039938" cy="419365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Survivability</a:t>
            </a:r>
            <a:endParaRPr lang="en-GB" altLang="en-US" sz="1100" dirty="0">
              <a:solidFill>
                <a:schemeClr val="tx1"/>
              </a:solidFill>
            </a:endParaRPr>
          </a:p>
        </p:txBody>
      </p:sp>
      <p:sp>
        <p:nvSpPr>
          <p:cNvPr id="9" name="AutoShape 75"/>
          <p:cNvSpPr>
            <a:spLocks noChangeArrowheads="1"/>
          </p:cNvSpPr>
          <p:nvPr/>
        </p:nvSpPr>
        <p:spPr bwMode="auto">
          <a:xfrm>
            <a:off x="4882886" y="3133990"/>
            <a:ext cx="2039938" cy="420688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Performance</a:t>
            </a:r>
            <a:endParaRPr lang="en-GB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AutoShape 75"/>
          <p:cNvSpPr>
            <a:spLocks noChangeArrowheads="1"/>
          </p:cNvSpPr>
          <p:nvPr/>
        </p:nvSpPr>
        <p:spPr bwMode="auto">
          <a:xfrm>
            <a:off x="4882886" y="3710782"/>
            <a:ext cx="2039938" cy="419364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Availability</a:t>
            </a:r>
            <a:endParaRPr lang="en-GB" altLang="en-US" sz="1100" dirty="0">
              <a:solidFill>
                <a:schemeClr val="tx1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3782219" y="2497667"/>
            <a:ext cx="529167" cy="1019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400"/>
          </a:p>
        </p:txBody>
      </p:sp>
      <p:sp>
        <p:nvSpPr>
          <p:cNvPr id="8203" name="TextBox 3"/>
          <p:cNvSpPr txBox="1">
            <a:spLocks noChangeArrowheads="1"/>
          </p:cNvSpPr>
          <p:nvPr/>
        </p:nvSpPr>
        <p:spPr bwMode="auto">
          <a:xfrm>
            <a:off x="260615" y="1177396"/>
            <a:ext cx="2829718" cy="4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50000"/>
              </a:lnSpc>
            </a:pPr>
            <a:r>
              <a:rPr lang="en-GB" altLang="en-US" sz="1600" b="1" dirty="0"/>
              <a:t>Engineering Design Study</a:t>
            </a:r>
          </a:p>
        </p:txBody>
      </p:sp>
      <p:sp>
        <p:nvSpPr>
          <p:cNvPr id="14" name="AutoShape 75"/>
          <p:cNvSpPr>
            <a:spLocks noChangeArrowheads="1"/>
          </p:cNvSpPr>
          <p:nvPr/>
        </p:nvSpPr>
        <p:spPr bwMode="auto">
          <a:xfrm>
            <a:off x="293688" y="1755511"/>
            <a:ext cx="3341688" cy="489479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Design of WEC Structures</a:t>
            </a:r>
            <a:endParaRPr lang="en-GB" altLang="en-US" sz="1100" dirty="0">
              <a:solidFill>
                <a:schemeClr val="tx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277813" y="2334949"/>
            <a:ext cx="3357563" cy="1038489"/>
          </a:xfrm>
          <a:prstGeom prst="flowChartAlternateProcess">
            <a:avLst/>
          </a:prstGeom>
          <a:solidFill>
            <a:schemeClr val="bg1">
              <a:lumMod val="75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Prime mover structural bodies</a:t>
            </a:r>
          </a:p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Articulated body connection points</a:t>
            </a:r>
          </a:p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Mooring connection points</a:t>
            </a:r>
            <a:endParaRPr lang="en-GB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4788959"/>
            <a:ext cx="7620000" cy="70908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alpha val="3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GB" sz="1600" b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Stage budget £3million - Contracts up to £250k excl. VAT  - Duration up to 12 months</a:t>
            </a: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293688" y="3463396"/>
            <a:ext cx="3357563" cy="1038490"/>
          </a:xfrm>
          <a:prstGeom prst="flowChartAlternateProcess">
            <a:avLst/>
          </a:prstGeom>
          <a:solidFill>
            <a:schemeClr val="bg1">
              <a:lumMod val="75000"/>
              <a:alpha val="7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</a:rPr>
              <a:t>Opportunities and limitations </a:t>
            </a:r>
            <a:endParaRPr lang="en-GB" altLang="en-US" sz="1600" dirty="0">
              <a:solidFill>
                <a:schemeClr val="tx1"/>
              </a:solidFill>
            </a:endParaRPr>
          </a:p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Structural loading</a:t>
            </a:r>
          </a:p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Manufacturability</a:t>
            </a:r>
          </a:p>
          <a:p>
            <a:pPr marL="238115" indent="-238115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</a:rPr>
              <a:t>Impact on key outcomes</a:t>
            </a:r>
          </a:p>
        </p:txBody>
      </p:sp>
    </p:spTree>
    <p:extLst>
      <p:ext uri="{BB962C8B-B14F-4D97-AF65-F5344CB8AC3E}">
        <p14:creationId xmlns:p14="http://schemas.microsoft.com/office/powerpoint/2010/main" val="3597896031"/>
      </p:ext>
    </p:extLst>
  </p:cSld>
  <p:clrMapOvr>
    <a:masterClrMapping/>
  </p:clrMapOvr>
</p:sld>
</file>

<file path=ppt/theme/theme1.xml><?xml version="1.0" encoding="utf-8"?>
<a:theme xmlns:a="http://schemas.openxmlformats.org/drawingml/2006/main" name="WES_Template_PowerPoint (A2609950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metadata xmlns="http://www.objective.com/ecm/document/metadata/70240EB2CF134584A109AFAD8DDEFC5C" version="1.0.0">
  <systemFields>
    <field name="Objective-Id">
      <value order="0">A3389611</value>
    </field>
    <field name="Objective-Title">
      <value order="0">WES Materials Call Brokerage Event - Final</value>
    </field>
    <field name="Objective-Description">
      <value order="0"/>
    </field>
    <field name="Objective-CreationStamp">
      <value order="0">2018-08-14T11:40:38Z</value>
    </field>
    <field name="Objective-IsApproved">
      <value order="0">false</value>
    </field>
    <field name="Objective-IsPublished">
      <value order="0">false</value>
    </field>
    <field name="Objective-DatePublished">
      <value order="0"/>
    </field>
    <field name="Objective-ModificationStamp">
      <value order="0">2020-03-06T09:06:13Z</value>
    </field>
    <field name="Objective-Owner">
      <value order="0">Jonathan Hodges</value>
    </field>
    <field name="Objective-Path">
      <value order="0">HIE Global Folder:HIE Activities:Wave Energy Scotland:Programmes:Mxxx:Mx11: Call:Brokerage Event</value>
    </field>
    <field name="Objective-Parent">
      <value order="0">Brokerage Event</value>
    </field>
    <field name="Objective-State">
      <value order="0">Being Drafted</value>
    </field>
    <field name="Objective-VersionId">
      <value order="0">vA4264470</value>
    </field>
    <field name="Objective-Version">
      <value order="0">0.1</value>
    </field>
    <field name="Objective-VersionNumber">
      <value order="0">1</value>
    </field>
    <field name="Objective-VersionComment">
      <value order="0"/>
    </field>
    <field name="Objective-FileNumber">
      <value order="0">qA206141</value>
    </field>
    <field name="Objective-Classification">
      <value order="0"/>
    </field>
    <field name="Objective-Caveats">
      <value order="0">Wave Energy Scotland</value>
    </field>
  </systemFields>
  <catalogues>
    <catalogue name="Document Type Catalogue" type="type" ori="id:cA43">
      <field name="Objective-Connect Creator">
        <value order="0"/>
      </field>
      <field name="Objective-Document Date">
        <value order="0"/>
      </field>
    </catalogue>
  </catalogues>
</metadata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70240EB2CF134584A109AFAD8DDEFC5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WES_Template_PowerPoint (A2609950)</Template>
  <TotalTime>908</TotalTime>
  <Words>458</Words>
  <Application>Microsoft Office PowerPoint</Application>
  <PresentationFormat>Custom</PresentationFormat>
  <Paragraphs>141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Courier New</vt:lpstr>
      <vt:lpstr>Verdana</vt:lpstr>
      <vt:lpstr>Wingdings</vt:lpstr>
      <vt:lpstr>WES_Template_PowerPoint (A2609950)</vt:lpstr>
      <vt:lpstr>Wave Energy Scotland</vt:lpstr>
      <vt:lpstr>Agenda</vt:lpstr>
      <vt:lpstr>Introduction to WES </vt:lpstr>
      <vt:lpstr>WES Work Programme</vt:lpstr>
      <vt:lpstr>Key Dates</vt:lpstr>
      <vt:lpstr>PCS reminders</vt:lpstr>
      <vt:lpstr>This Competition</vt:lpstr>
      <vt:lpstr>Material Categories</vt:lpstr>
      <vt:lpstr>Objectives and activities</vt:lpstr>
      <vt:lpstr>PowerPoint Presentation</vt:lpstr>
      <vt:lpstr>PowerPoint Presentation</vt:lpstr>
      <vt:lpstr>Landscaping Projects</vt:lpstr>
    </vt:vector>
  </TitlesOfParts>
  <Company>HIE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TO BE PLACED HERE</dc:title>
  <dc:creator>Angus Morrison</dc:creator>
  <cp:lastModifiedBy>Matthew Holland (WES)</cp:lastModifiedBy>
  <cp:revision>67</cp:revision>
  <cp:lastPrinted>2016-04-28T08:43:51Z</cp:lastPrinted>
  <dcterms:created xsi:type="dcterms:W3CDTF">2016-04-14T08:52:14Z</dcterms:created>
  <dcterms:modified xsi:type="dcterms:W3CDTF">2020-07-09T11:23:56Z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A3389611</vt:lpwstr>
  </property>
  <property fmtid="{D5CDD505-2E9C-101B-9397-08002B2CF9AE}" pid="4" name="Objective-Title">
    <vt:lpwstr>WES Materials Call Brokerage Event - Final</vt:lpwstr>
  </property>
  <property fmtid="{D5CDD505-2E9C-101B-9397-08002B2CF9AE}" pid="5" name="Objective-Comment">
    <vt:lpwstr/>
  </property>
  <property fmtid="{D5CDD505-2E9C-101B-9397-08002B2CF9AE}" pid="6" name="Objective-CreationStamp">
    <vt:filetime>2020-03-06T09:06:12Z</vt:filetime>
  </property>
  <property fmtid="{D5CDD505-2E9C-101B-9397-08002B2CF9AE}" pid="7" name="Objective-IsApproved">
    <vt:bool>false</vt:bool>
  </property>
  <property fmtid="{D5CDD505-2E9C-101B-9397-08002B2CF9AE}" pid="8" name="Objective-IsPublished">
    <vt:bool>false</vt:bool>
  </property>
  <property fmtid="{D5CDD505-2E9C-101B-9397-08002B2CF9AE}" pid="9" name="Objective-DatePublished">
    <vt:lpwstr/>
  </property>
  <property fmtid="{D5CDD505-2E9C-101B-9397-08002B2CF9AE}" pid="10" name="Objective-ModificationStamp">
    <vt:filetime>2020-03-06T09:06:20Z</vt:filetime>
  </property>
  <property fmtid="{D5CDD505-2E9C-101B-9397-08002B2CF9AE}" pid="11" name="Objective-Owner">
    <vt:lpwstr>Jonathan Hodges</vt:lpwstr>
  </property>
  <property fmtid="{D5CDD505-2E9C-101B-9397-08002B2CF9AE}" pid="12" name="Objective-Path">
    <vt:lpwstr>Wave Energy Scotland:Programmes:Mxxx:Mx11: Call:Brokerage Event:</vt:lpwstr>
  </property>
  <property fmtid="{D5CDD505-2E9C-101B-9397-08002B2CF9AE}" pid="13" name="Objective-Parent">
    <vt:lpwstr>Brokerage Event</vt:lpwstr>
  </property>
  <property fmtid="{D5CDD505-2E9C-101B-9397-08002B2CF9AE}" pid="14" name="Objective-State">
    <vt:lpwstr>Being Drafted</vt:lpwstr>
  </property>
  <property fmtid="{D5CDD505-2E9C-101B-9397-08002B2CF9AE}" pid="15" name="Objective-Version">
    <vt:lpwstr>0.1</vt:lpwstr>
  </property>
  <property fmtid="{D5CDD505-2E9C-101B-9397-08002B2CF9AE}" pid="16" name="Objective-VersionNumber">
    <vt:r8>1</vt:r8>
  </property>
  <property fmtid="{D5CDD505-2E9C-101B-9397-08002B2CF9AE}" pid="17" name="Objective-VersionComment">
    <vt:lpwstr>First version</vt:lpwstr>
  </property>
  <property fmtid="{D5CDD505-2E9C-101B-9397-08002B2CF9AE}" pid="18" name="Objective-FileNumber">
    <vt:lpwstr>WES 2016/86</vt:lpwstr>
  </property>
  <property fmtid="{D5CDD505-2E9C-101B-9397-08002B2CF9AE}" pid="19" name="Objective-Classification">
    <vt:lpwstr>[Inherited - none]</vt:lpwstr>
  </property>
  <property fmtid="{D5CDD505-2E9C-101B-9397-08002B2CF9AE}" pid="20" name="Objective-Caveats">
    <vt:lpwstr>Caveats: Wave Energy Scotland; </vt:lpwstr>
  </property>
  <property fmtid="{D5CDD505-2E9C-101B-9397-08002B2CF9AE}" pid="21" name="Objective-Document Date [system]">
    <vt:lpwstr/>
  </property>
  <property fmtid="{D5CDD505-2E9C-101B-9397-08002B2CF9AE}" pid="22" name="Objective-Connect Creator [system]">
    <vt:lpwstr/>
  </property>
  <property fmtid="{D5CDD505-2E9C-101B-9397-08002B2CF9AE}" pid="23" name="Objective-Description">
    <vt:lpwstr/>
  </property>
  <property fmtid="{D5CDD505-2E9C-101B-9397-08002B2CF9AE}" pid="24" name="Objective-VersionId">
    <vt:lpwstr>vA4264470</vt:lpwstr>
  </property>
  <property fmtid="{D5CDD505-2E9C-101B-9397-08002B2CF9AE}" pid="25" name="Objective-Connect Creator">
    <vt:lpwstr/>
  </property>
  <property fmtid="{D5CDD505-2E9C-101B-9397-08002B2CF9AE}" pid="26" name="Objective-Document Date">
    <vt:lpwstr/>
  </property>
</Properties>
</file>